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477" r:id="rId2"/>
    <p:sldId id="499" r:id="rId3"/>
    <p:sldId id="502" r:id="rId4"/>
    <p:sldId id="509" r:id="rId5"/>
    <p:sldId id="512" r:id="rId6"/>
    <p:sldId id="519" r:id="rId7"/>
    <p:sldId id="514" r:id="rId8"/>
    <p:sldId id="515" r:id="rId9"/>
    <p:sldId id="516" r:id="rId10"/>
    <p:sldId id="517" r:id="rId11"/>
    <p:sldId id="521" r:id="rId12"/>
    <p:sldId id="522" r:id="rId13"/>
    <p:sldId id="520" r:id="rId14"/>
    <p:sldId id="494" r:id="rId15"/>
    <p:sldId id="488" r:id="rId16"/>
    <p:sldId id="487" r:id="rId17"/>
    <p:sldId id="510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FF"/>
    <a:srgbClr val="CC3300"/>
    <a:srgbClr val="800080"/>
    <a:srgbClr val="FF00FF"/>
    <a:srgbClr val="CC0066"/>
    <a:srgbClr val="FF9900"/>
    <a:srgbClr val="CC9900"/>
    <a:srgbClr val="33CC33"/>
    <a:srgbClr val="0099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494" autoAdjust="0"/>
  </p:normalViewPr>
  <p:slideViewPr>
    <p:cSldViewPr>
      <p:cViewPr varScale="1">
        <p:scale>
          <a:sx n="102" d="100"/>
          <a:sy n="102" d="100"/>
        </p:scale>
        <p:origin x="26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AE349-7428-42BC-9AD3-8DB530437494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FAB90-C773-44CF-BA25-048C43D5A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60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1420" indent="-289008">
              <a:defRPr>
                <a:solidFill>
                  <a:schemeClr val="tx1"/>
                </a:solidFill>
                <a:latin typeface="Arial" charset="0"/>
              </a:defRPr>
            </a:lvl2pPr>
            <a:lvl3pPr marL="1156030" indent="-231206">
              <a:defRPr>
                <a:solidFill>
                  <a:schemeClr val="tx1"/>
                </a:solidFill>
                <a:latin typeface="Arial" charset="0"/>
              </a:defRPr>
            </a:lvl3pPr>
            <a:lvl4pPr marL="1618442" indent="-231206">
              <a:defRPr>
                <a:solidFill>
                  <a:schemeClr val="tx1"/>
                </a:solidFill>
                <a:latin typeface="Arial" charset="0"/>
              </a:defRPr>
            </a:lvl4pPr>
            <a:lvl5pPr marL="2080854" indent="-231206">
              <a:defRPr>
                <a:solidFill>
                  <a:schemeClr val="tx1"/>
                </a:solidFill>
                <a:latin typeface="Arial" charset="0"/>
              </a:defRPr>
            </a:lvl5pPr>
            <a:lvl6pPr marL="2543266" indent="-231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679" indent="-231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091" indent="-231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503" indent="-231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AD851F-DAEE-4B72-B744-F520B9CE585D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be-BY" altLang="ru-RU" smtClean="0"/>
              <a:t>иии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2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52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1304" indent="-288963">
              <a:defRPr>
                <a:solidFill>
                  <a:schemeClr val="tx1"/>
                </a:solidFill>
                <a:latin typeface="Arial" charset="0"/>
              </a:defRPr>
            </a:lvl2pPr>
            <a:lvl3pPr marL="1155852" indent="-231170">
              <a:defRPr>
                <a:solidFill>
                  <a:schemeClr val="tx1"/>
                </a:solidFill>
                <a:latin typeface="Arial" charset="0"/>
              </a:defRPr>
            </a:lvl3pPr>
            <a:lvl4pPr marL="1618193" indent="-231170">
              <a:defRPr>
                <a:solidFill>
                  <a:schemeClr val="tx1"/>
                </a:solidFill>
                <a:latin typeface="Arial" charset="0"/>
              </a:defRPr>
            </a:lvl4pPr>
            <a:lvl5pPr marL="2080534" indent="-231170">
              <a:defRPr>
                <a:solidFill>
                  <a:schemeClr val="tx1"/>
                </a:solidFill>
                <a:latin typeface="Arial" charset="0"/>
              </a:defRPr>
            </a:lvl5pPr>
            <a:lvl6pPr marL="2542874" indent="-2311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216" indent="-2311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7557" indent="-2311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897" indent="-2311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8C9773-5FD6-4878-BE78-C08F35FF9133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F5BC17F-1529-46D1-9311-DD030E47CF78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e-BY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EAA3-D15D-4DD4-8C44-744C36EFA1F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5544-EC18-40D9-914C-533D95CB4E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EAA3-D15D-4DD4-8C44-744C36EFA1F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5544-EC18-40D9-914C-533D95CB4E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EAA3-D15D-4DD4-8C44-744C36EFA1F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5544-EC18-40D9-914C-533D95CB4E5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EAA3-D15D-4DD4-8C44-744C36EFA1F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5544-EC18-40D9-914C-533D95CB4E5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EAA3-D15D-4DD4-8C44-744C36EFA1F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5544-EC18-40D9-914C-533D95CB4E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EAA3-D15D-4DD4-8C44-744C36EFA1F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5544-EC18-40D9-914C-533D95CB4E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EAA3-D15D-4DD4-8C44-744C36EFA1F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5544-EC18-40D9-914C-533D95CB4E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EAA3-D15D-4DD4-8C44-744C36EFA1F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5544-EC18-40D9-914C-533D95CB4E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EAA3-D15D-4DD4-8C44-744C36EFA1F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5544-EC18-40D9-914C-533D95CB4E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EAA3-D15D-4DD4-8C44-744C36EFA1F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5544-EC18-40D9-914C-533D95CB4E5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EAA3-D15D-4DD4-8C44-744C36EFA1F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5544-EC18-40D9-914C-533D95CB4E5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2F3EAA3-D15D-4DD4-8C44-744C36EFA1FE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E015544-EC18-40D9-914C-533D95CB4E5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o.mail.ru/frame.html?imgurl=http://www.ilo.org/public/english/protection/safework/worldday/products04/emblem_black_eng.gif&amp;pageurl=http://redday.ru/spring/04/28.asp&amp;id=46771741&amp;iid=7&amp;imgwidth=200&amp;imgheight=285&amp;imgsize=26278&amp;images_links=b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frame.html?imgurl=http://www.ilo.org/public/english/protection/safework/worldday/products04/emblem_black_eng.gif&amp;pageurl=http://redday.ru/spring/04/28.asp&amp;id=46771741&amp;iid=7&amp;imgwidth=200&amp;imgheight=285&amp;imgsize=26278&amp;images_links=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WordArt 8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7696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09"/>
              </a:avLst>
            </a:prstTxWarp>
          </a:bodyPr>
          <a:lstStyle/>
          <a:p>
            <a:pPr algn="ctr"/>
            <a:endParaRPr lang="ru-RU" sz="800" i="1" kern="10" dirty="0">
              <a:ln w="3175">
                <a:solidFill>
                  <a:srgbClr val="FF99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0" y="4648200"/>
            <a:ext cx="9144000" cy="121571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sz="900" b="1" dirty="0">
              <a:solidFill>
                <a:schemeClr val="bg1"/>
              </a:solidFill>
            </a:endParaRPr>
          </a:p>
          <a:p>
            <a:pPr algn="ctr"/>
            <a:endParaRPr lang="ru-RU" sz="3200" b="1" i="1" dirty="0">
              <a:solidFill>
                <a:schemeClr val="bg1"/>
              </a:solidFill>
            </a:endParaRPr>
          </a:p>
          <a:p>
            <a:pPr algn="ctr"/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6632"/>
            <a:ext cx="820891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rgbClr val="C00000"/>
              </a:solidFill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ОБЩИМИ </a:t>
            </a:r>
            <a:r>
              <a:rPr lang="ru-RU" sz="3600" b="1" dirty="0">
                <a:solidFill>
                  <a:srgbClr val="C00000"/>
                </a:solidFill>
              </a:rPr>
              <a:t>УСИЛИЯМИ СФОРМИРОВАТЬ ПОЗИТИВНУЮ КУЛЬТУРУ ОХРАНЫ ТРУДА </a:t>
            </a:r>
            <a:endParaRPr lang="ru-RU" sz="3600" dirty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(через поддержку и продвижение Концепции «нулевого  травматизма)</a:t>
            </a:r>
          </a:p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6958030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AD8A5-6528-4972-9B36-7AF572DA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u="sng" dirty="0">
                <a:solidFill>
                  <a:srgbClr val="FF0000"/>
                </a:solidFill>
              </a:rPr>
              <a:t>ОБЩИМИ УСИЛИЯМИ СФОРМИРОВАТЬ ПОЗИТИВНУЮ КУЛЬТУРУ ОХРАНЫ ТРУДА 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C2DCE2-E81D-478B-8AC4-82962F04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12777"/>
            <a:ext cx="7886699" cy="4953680"/>
          </a:xfr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5-й шаг. Распространение информации по </a:t>
            </a: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endParaRPr lang="ru-RU" sz="4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ru-RU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Листок новостей – что сделано в организации за определенный период </a:t>
            </a:r>
            <a:endParaRPr lang="ru-RU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Брошюры с краткими выдержками из инструкций (объем – 1–2 стр.)</a:t>
            </a:r>
            <a:endParaRPr lang="ru-RU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Памятки об опасных факторах на рабочих местах (т. ч. плакаты)</a:t>
            </a:r>
            <a:endParaRPr lang="ru-RU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Статистическая информация о травматизме</a:t>
            </a:r>
            <a:endParaRPr lang="ru-RU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НС по аналогичным профессиям в других организациях</a:t>
            </a:r>
            <a:endParaRPr lang="ru-RU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Информационные письма Департамента госинспекции труда</a:t>
            </a:r>
            <a:endParaRPr lang="ru-RU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 картинок, фото, роликов (эл. почта, соцсети)</a:t>
            </a:r>
            <a:endParaRPr lang="ru-RU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Ответы на вопросы по практике применения законодательства</a:t>
            </a:r>
            <a:endParaRPr lang="ru-RU" sz="32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3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63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8" descr="trud1"/>
          <p:cNvPicPr>
            <a:picLocks noChangeAspect="1" noChangeArrowheads="1"/>
          </p:cNvPicPr>
          <p:nvPr/>
        </p:nvPicPr>
        <p:blipFill>
          <a:blip r:embed="rId3">
            <a:lum bright="54000" contrast="-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251520" y="764704"/>
            <a:ext cx="8712968" cy="61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ПОЛИТИКА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 в </a:t>
            </a:r>
            <a:r>
              <a:rPr lang="ru-RU" sz="1600" b="1" dirty="0">
                <a:solidFill>
                  <a:srgbClr val="C00000"/>
                </a:solidFill>
              </a:rPr>
              <a:t>области охраны труда  </a:t>
            </a:r>
          </a:p>
          <a:p>
            <a:pPr algn="ctr"/>
            <a:r>
              <a:rPr lang="ru-RU" sz="1600" b="1" u="sng" dirty="0"/>
              <a:t> </a:t>
            </a:r>
            <a:r>
              <a:rPr lang="ru-RU" sz="1600" b="1" u="sng" dirty="0" smtClean="0"/>
              <a:t>Общей </a:t>
            </a:r>
            <a:r>
              <a:rPr lang="ru-RU" sz="1600" b="1" u="sng" dirty="0"/>
              <a:t>целью </a:t>
            </a:r>
            <a:r>
              <a:rPr lang="ru-RU" sz="1600" b="1" u="sng" dirty="0" smtClean="0"/>
              <a:t>в </a:t>
            </a:r>
            <a:r>
              <a:rPr lang="ru-RU" sz="1600" b="1" u="sng" dirty="0"/>
              <a:t>области охраны труда является сохранение жизни, здоровья и работоспособности человека в процессе трудовой деятельности </a:t>
            </a:r>
            <a:r>
              <a:rPr lang="ru-RU" sz="1600" b="1" u="sng" dirty="0" smtClean="0"/>
              <a:t>через поддержку и   продвижение Концепции  нулевого травматизма.</a:t>
            </a:r>
            <a:endParaRPr lang="ru-RU" sz="1600" b="1" u="sng" dirty="0"/>
          </a:p>
          <a:p>
            <a:pPr algn="ctr"/>
            <a:r>
              <a:rPr lang="ru-RU" sz="1600" b="1" dirty="0" smtClean="0"/>
              <a:t>               Основные </a:t>
            </a:r>
            <a:r>
              <a:rPr lang="ru-RU" sz="1600" b="1" dirty="0"/>
              <a:t>обязательства </a:t>
            </a:r>
            <a:r>
              <a:rPr lang="ru-RU" sz="1600" b="1" dirty="0" smtClean="0"/>
              <a:t>для </a:t>
            </a:r>
            <a:r>
              <a:rPr lang="ru-RU" sz="1600" b="1" dirty="0"/>
              <a:t>достижения общей цели:</a:t>
            </a:r>
          </a:p>
          <a:p>
            <a:r>
              <a:rPr lang="ru-RU" sz="1600" b="1" dirty="0"/>
              <a:t>1</a:t>
            </a:r>
            <a:r>
              <a:rPr lang="ru-RU" sz="1400" b="1" dirty="0"/>
              <a:t>. Приоритет сохранения жизни и здоровья работающих.</a:t>
            </a:r>
          </a:p>
          <a:p>
            <a:r>
              <a:rPr lang="ru-RU" sz="1400" b="1" dirty="0"/>
              <a:t>2. Постоянная идентификация опасностей, оценка рисков и управление ими для максимального снижения воздействия опасностей, предупреждения несчастных случаев на производстве и профессиональных заболеваний, а также предотвращения аварийных </a:t>
            </a:r>
            <a:r>
              <a:rPr lang="ru-RU" sz="1400" b="1" dirty="0" smtClean="0"/>
              <a:t>ситуаций.</a:t>
            </a:r>
            <a:endParaRPr lang="ru-RU" sz="1400" b="1" dirty="0"/>
          </a:p>
          <a:p>
            <a:r>
              <a:rPr lang="ru-RU" sz="1400" b="1" dirty="0"/>
              <a:t>3. Соблюдение применимых к предприятию</a:t>
            </a:r>
            <a:r>
              <a:rPr lang="ru-RU" sz="1400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1400" b="1" dirty="0"/>
              <a:t>требований законодательства в области охраны труда.</a:t>
            </a:r>
          </a:p>
          <a:p>
            <a:r>
              <a:rPr lang="ru-RU" sz="1400" b="1" dirty="0"/>
              <a:t>4. Реализация принципа постоянного улучшения системы управления охраной труда и ее результативности через распределение ответственности по вопросам охраны труда, контроль и анализ состояния охраны труда на каждом рабочем месте и на предприятии в целом, своевременное принятие управленческих решений по совершенствованию и актуализации системы управления охраной труда.</a:t>
            </a:r>
          </a:p>
          <a:p>
            <a:r>
              <a:rPr lang="ru-RU" sz="1400" b="1" dirty="0"/>
              <a:t>5. Планирование и выполнение мероприятий, направленных на охрану труда, управление рисками и их снижение, с выделением необходимых для этого ресурсов.</a:t>
            </a:r>
          </a:p>
          <a:p>
            <a:r>
              <a:rPr lang="ru-RU" sz="1400" b="1" dirty="0"/>
              <a:t>6. Проявление постоянной заботы о повышении осведомленности и компетентности работающих в вопросах охраны труда с целью получения необходимых навыков безопасного труда.</a:t>
            </a:r>
          </a:p>
          <a:p>
            <a:r>
              <a:rPr lang="ru-RU" sz="1400" b="1" dirty="0"/>
              <a:t>7. Информирование работающих и заинтересованных сторон о состоянии охраны труда на каждом рабочем месте и на предприятии в целом.</a:t>
            </a:r>
          </a:p>
          <a:p>
            <a:r>
              <a:rPr lang="ru-RU" sz="1400" b="1" dirty="0"/>
              <a:t>8. Повышение роли общественных инспекторов с целью эффективности общественного контроля за соблюдением производственно-технологической дисциплины и безопасности производственной деятельности</a:t>
            </a:r>
            <a:r>
              <a:rPr lang="ru-RU" sz="1400" b="1" dirty="0" smtClean="0"/>
              <a:t>.</a:t>
            </a:r>
            <a:endParaRPr lang="ru-RU" sz="1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092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7" descr="i?id=46771741&amp;tov=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4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3252" r="7066" b="233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86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</a:rPr>
              <a:t>ЗАКОН  РЕСПУБЛИКИ  БЕЛАРУСЬ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23 июня 2008г.  № 356-З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CC0000"/>
                </a:solidFill>
                <a:latin typeface="Times New Roman" pitchFamily="18" charset="0"/>
              </a:rPr>
              <a:t>Об охране труда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i="1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i="1">
                <a:latin typeface="Times New Roman" pitchFamily="18" charset="0"/>
              </a:rPr>
              <a:t>ПРИНЯТ ПАЛАТОЙ ПРЕДСТАВИТЕЛЕЙ 14 мая 2008 года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i="1">
                <a:latin typeface="Times New Roman" pitchFamily="18" charset="0"/>
              </a:rPr>
              <a:t>ОДОБРЕН  СОВЕТОМ РЕСПУБЛИКИ  4 июня 2008 года</a:t>
            </a:r>
            <a:endParaRPr lang="ru-RU" altLang="ru-RU" sz="2000" b="1" i="1">
              <a:latin typeface="Times New Roman" pitchFamily="18" charset="0"/>
            </a:endParaRP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228600" y="2514600"/>
            <a:ext cx="86106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C0000"/>
                </a:solidFill>
              </a:rPr>
              <a:t>Статья 24.</a:t>
            </a:r>
            <a:r>
              <a:rPr lang="ru-RU" altLang="ru-RU" sz="1800" b="1" dirty="0"/>
              <a:t>   </a:t>
            </a:r>
            <a:r>
              <a:rPr lang="ru-RU" altLang="ru-RU" sz="2800" b="1" dirty="0">
                <a:solidFill>
                  <a:srgbClr val="000099"/>
                </a:solidFill>
              </a:rPr>
              <a:t>КОМИССИЯ  ПО  ОХРАНЕ  ТРУДА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e-BY" altLang="ru-RU" sz="1800" b="1" dirty="0"/>
              <a:t>В</a:t>
            </a:r>
            <a:r>
              <a:rPr lang="ru-RU" altLang="ru-RU" sz="1800" b="1" dirty="0"/>
              <a:t> организации по инициативе нанимателя и (или) по инициативе профсоюза может создаваться комиссия по охране труда.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В ее состав на паритетной основе входят представители нанимателя и профсоюза.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Комиссия </a:t>
            </a:r>
            <a:r>
              <a:rPr lang="ru-RU" altLang="ru-RU" sz="1800" b="1" dirty="0"/>
              <a:t>по охране труда участвует в разработке системы управления охраной труда, раздела об охране труда коллективного договора, соглашения, плана мероприятий по охране труда, </a:t>
            </a:r>
            <a:r>
              <a:rPr lang="ru-RU" altLang="ru-RU" sz="2000" b="1" u="sng" dirty="0">
                <a:solidFill>
                  <a:srgbClr val="FF0000"/>
                </a:solidFill>
              </a:rPr>
              <a:t>в совместных действиях нанимателя и работников</a:t>
            </a:r>
            <a:r>
              <a:rPr lang="ru-RU" altLang="ru-RU" sz="1800" b="1" u="sng" dirty="0"/>
              <a:t> по обеспечению требований по охране труда, предупреждению производственного травматизма и профессиональных заболеваний, а также в проведении проверок условий и охраны труда на рабочих местах и информировании работников об их результатах.</a:t>
            </a:r>
          </a:p>
        </p:txBody>
      </p:sp>
    </p:spTree>
    <p:extLst>
      <p:ext uri="{BB962C8B-B14F-4D97-AF65-F5344CB8AC3E}">
        <p14:creationId xmlns:p14="http://schemas.microsoft.com/office/powerpoint/2010/main" val="5649259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Picture 7" descr="j0233018"/>
          <p:cNvSpPr>
            <a:spLocks noChangeAspect="1" noChangeArrowheads="1"/>
          </p:cNvSpPr>
          <p:nvPr/>
        </p:nvSpPr>
        <p:spPr bwMode="auto">
          <a:xfrm>
            <a:off x="0" y="0"/>
            <a:ext cx="92964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884" name="Picture 3" descr="MEETING"/>
          <p:cNvSpPr>
            <a:spLocks noChangeAspect="1" noChangeArrowheads="1"/>
          </p:cNvSpPr>
          <p:nvPr/>
        </p:nvSpPr>
        <p:spPr bwMode="auto">
          <a:xfrm>
            <a:off x="1" y="2"/>
            <a:ext cx="4030663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962400" y="152401"/>
            <a:ext cx="5181600" cy="1323439"/>
          </a:xfrm>
          <a:prstGeom prst="rect">
            <a:avLst/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ПОЛИТИКА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области охраны труда и СУОТ</a:t>
            </a:r>
          </a:p>
          <a:p>
            <a:pPr algn="ctr">
              <a:defRPr/>
            </a:pPr>
            <a:r>
              <a:rPr lang="ru-RU" sz="2000" b="1" dirty="0" smtClean="0"/>
              <a:t>(отражает  участие общественных инспекторов в контроле) </a:t>
            </a:r>
            <a:endParaRPr lang="ru-RU" sz="2000" b="1" dirty="0"/>
          </a:p>
        </p:txBody>
      </p:sp>
      <p:sp>
        <p:nvSpPr>
          <p:cNvPr id="122886" name="Text Box 5"/>
          <p:cNvSpPr txBox="1">
            <a:spLocks noChangeArrowheads="1"/>
          </p:cNvSpPr>
          <p:nvPr/>
        </p:nvSpPr>
        <p:spPr bwMode="auto">
          <a:xfrm>
            <a:off x="4030664" y="1624014"/>
            <a:ext cx="4688398" cy="1938992"/>
          </a:xfrm>
          <a:prstGeom prst="rect">
            <a:avLst/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ПОЛОЖЕНИЕ</a:t>
            </a:r>
          </a:p>
          <a:p>
            <a:pPr algn="ctr"/>
            <a:r>
              <a:rPr lang="ru-RU" sz="2400" b="1" dirty="0"/>
              <a:t>о подведении итогов работы </a:t>
            </a:r>
          </a:p>
          <a:p>
            <a:pPr algn="ctr"/>
            <a:r>
              <a:rPr lang="ru-RU" sz="2400" b="1" dirty="0"/>
              <a:t>и премирования общественных </a:t>
            </a:r>
          </a:p>
          <a:p>
            <a:pPr algn="ctr"/>
            <a:r>
              <a:rPr lang="ru-RU" sz="2400" b="1" dirty="0"/>
              <a:t>инспекторов по охране труда</a:t>
            </a:r>
          </a:p>
        </p:txBody>
      </p:sp>
      <p:sp>
        <p:nvSpPr>
          <p:cNvPr id="122887" name="Text Box 6"/>
          <p:cNvSpPr txBox="1">
            <a:spLocks noChangeArrowheads="1"/>
          </p:cNvSpPr>
          <p:nvPr/>
        </p:nvSpPr>
        <p:spPr bwMode="auto">
          <a:xfrm>
            <a:off x="1" y="3789039"/>
            <a:ext cx="9143999" cy="3416320"/>
          </a:xfrm>
          <a:prstGeom prst="rect">
            <a:avLst/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b="1" dirty="0"/>
              <a:t>ВКЛЮЧАТЬ</a:t>
            </a:r>
          </a:p>
          <a:p>
            <a:pPr algn="ctr"/>
            <a:r>
              <a:rPr lang="ru-RU" sz="2400" b="1" u="sng" dirty="0"/>
              <a:t>в коллективные договоры формы </a:t>
            </a:r>
            <a:r>
              <a:rPr lang="ru-RU" sz="2400" b="1" u="sng" dirty="0" smtClean="0"/>
              <a:t> осуществления контроля с участием общественных инспекторов,</a:t>
            </a:r>
          </a:p>
          <a:p>
            <a:pPr algn="ctr"/>
            <a:r>
              <a:rPr lang="ru-RU" sz="2400" b="1" dirty="0" smtClean="0"/>
              <a:t> а так же материального </a:t>
            </a:r>
            <a:r>
              <a:rPr lang="ru-RU" sz="2400" b="1" dirty="0"/>
              <a:t>и морального поощрения работников, не допустивших нарушений требований по охране труда и оказывающих содействие нанимателям в выявлении нарушителей трудовой и производственной дисциплины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10" descr="P7060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7650"/>
            <a:ext cx="31242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4958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221907"/>
              </p:ext>
            </p:extLst>
          </p:nvPr>
        </p:nvGraphicFramePr>
        <p:xfrm>
          <a:off x="611188" y="620713"/>
          <a:ext cx="7921625" cy="607695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633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7395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В целях реализации  п. 12 Указа № 420 «О внесении изменений и дополнений в</a:t>
                      </a:r>
                      <a:r>
                        <a:rPr lang="ru-RU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ирективу №1 Президента Республики Беларусь»</a:t>
                      </a:r>
                      <a:endParaRPr lang="ru-RU" sz="2400" dirty="0"/>
                    </a:p>
                  </a:txBody>
                  <a:tcPr marL="50293" marR="50293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50293" marR="50293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9555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pPr algn="ctr"/>
                      <a:endParaRPr lang="ru-RU" sz="26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 с профсоюзными организациями по повышению эффективности  общественного контроля за соблюдением производственно-технологической дисциплины и безопасности производственной деятельности. </a:t>
                      </a:r>
                      <a:endParaRPr lang="ru-RU" sz="2600" i="1" dirty="0">
                        <a:solidFill>
                          <a:schemeClr val="tx1"/>
                        </a:solidFill>
                      </a:endParaRPr>
                    </a:p>
                  </a:txBody>
                  <a:tcPr marL="50293" marR="50293" marT="0" marB="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50293" marR="5029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6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i?id=46771741&amp;tov=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24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3252" r="7066" b="23396"/>
          <a:stretch>
            <a:fillRect/>
          </a:stretch>
        </p:blipFill>
        <p:spPr bwMode="auto">
          <a:xfrm>
            <a:off x="0" y="-635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4"/>
          <p:cNvSpPr txBox="1">
            <a:spLocks noChangeArrowheads="1"/>
          </p:cNvSpPr>
          <p:nvPr/>
        </p:nvSpPr>
        <p:spPr bwMode="auto">
          <a:xfrm>
            <a:off x="-180528" y="190500"/>
            <a:ext cx="9432478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000"/>
              <a:t>, </a:t>
            </a: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000" b="1">
              <a:solidFill>
                <a:schemeClr val="accent2"/>
              </a:solidFill>
            </a:endParaRPr>
          </a:p>
          <a:p>
            <a:pPr algn="ctr"/>
            <a:endParaRPr lang="ru-RU" sz="1400" b="1">
              <a:solidFill>
                <a:schemeClr val="accent2"/>
              </a:solidFill>
            </a:endParaRPr>
          </a:p>
        </p:txBody>
      </p:sp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822325" y="5294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be-BY"/>
          </a:p>
        </p:txBody>
      </p:sp>
      <p:sp>
        <p:nvSpPr>
          <p:cNvPr id="84997" name="Text Box 6"/>
          <p:cNvSpPr txBox="1">
            <a:spLocks noChangeArrowheads="1"/>
          </p:cNvSpPr>
          <p:nvPr/>
        </p:nvSpPr>
        <p:spPr bwMode="auto">
          <a:xfrm flipV="1">
            <a:off x="4572000" y="57912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600"/>
          </a:p>
        </p:txBody>
      </p:sp>
      <p:sp>
        <p:nvSpPr>
          <p:cNvPr id="84998" name="Text Box 21"/>
          <p:cNvSpPr txBox="1">
            <a:spLocks noChangeArrowheads="1"/>
          </p:cNvSpPr>
          <p:nvPr/>
        </p:nvSpPr>
        <p:spPr bwMode="auto">
          <a:xfrm>
            <a:off x="2346325" y="596900"/>
            <a:ext cx="4629150" cy="828675"/>
          </a:xfrm>
          <a:prstGeom prst="rect">
            <a:avLst/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>
                <a:cs typeface="Times New Roman" pitchFamily="18" charset="0"/>
              </a:rPr>
              <a:t>На предприятии в соответствии со ст. 24 Закона </a:t>
            </a:r>
            <a:endParaRPr lang="ru-RU" sz="800"/>
          </a:p>
          <a:p>
            <a:pPr algn="ctr"/>
            <a:r>
              <a:rPr lang="ru-RU" sz="1400" b="1">
                <a:cs typeface="Times New Roman" pitchFamily="18" charset="0"/>
              </a:rPr>
              <a:t>«Об охране труда»  формируется комиссия по охране труда из представителей нанимателя и профсоюза</a:t>
            </a:r>
            <a:endParaRPr lang="ru-RU"/>
          </a:p>
        </p:txBody>
      </p:sp>
      <p:sp>
        <p:nvSpPr>
          <p:cNvPr id="84999" name="Text Box 20"/>
          <p:cNvSpPr txBox="1">
            <a:spLocks noChangeArrowheads="1"/>
          </p:cNvSpPr>
          <p:nvPr/>
        </p:nvSpPr>
        <p:spPr bwMode="auto">
          <a:xfrm>
            <a:off x="2403475" y="1481138"/>
            <a:ext cx="4572000" cy="828675"/>
          </a:xfrm>
          <a:prstGeom prst="rect">
            <a:avLst/>
          </a:prstGeom>
          <a:solidFill>
            <a:srgbClr val="F79646"/>
          </a:solidFill>
          <a:ln w="38100">
            <a:solidFill>
              <a:srgbClr val="D4D2D8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>
                <a:cs typeface="Times New Roman" pitchFamily="18" charset="0"/>
              </a:rPr>
              <a:t>Председатель профкома входит в состав Комиссии</a:t>
            </a:r>
            <a:endParaRPr lang="ru-RU" sz="800"/>
          </a:p>
          <a:p>
            <a:pPr algn="ctr"/>
            <a:r>
              <a:rPr lang="ru-RU" sz="1400" b="1">
                <a:cs typeface="Times New Roman" pitchFamily="18" charset="0"/>
              </a:rPr>
              <a:t> по профилактике недопущения пьянства </a:t>
            </a:r>
            <a:endParaRPr lang="ru-RU"/>
          </a:p>
        </p:txBody>
      </p:sp>
      <p:sp>
        <p:nvSpPr>
          <p:cNvPr id="85000" name="Text Box 19"/>
          <p:cNvSpPr txBox="1">
            <a:spLocks noChangeArrowheads="1"/>
          </p:cNvSpPr>
          <p:nvPr/>
        </p:nvSpPr>
        <p:spPr bwMode="auto">
          <a:xfrm>
            <a:off x="227013" y="2395538"/>
            <a:ext cx="8688387" cy="36195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 dirty="0">
                <a:cs typeface="Times New Roman" pitchFamily="18" charset="0"/>
              </a:rPr>
              <a:t>Председатель профкома и </a:t>
            </a:r>
            <a:r>
              <a:rPr lang="ru-RU" sz="1400" b="1" dirty="0" smtClean="0">
                <a:cs typeface="Times New Roman" pitchFamily="18" charset="0"/>
              </a:rPr>
              <a:t>общественный инспектор </a:t>
            </a:r>
            <a:r>
              <a:rPr lang="ru-RU" sz="1400" b="1" dirty="0">
                <a:cs typeface="Times New Roman" pitchFamily="18" charset="0"/>
              </a:rPr>
              <a:t>осуществляют общественный контроль </a:t>
            </a:r>
            <a:endParaRPr lang="ru-RU" dirty="0"/>
          </a:p>
        </p:txBody>
      </p:sp>
      <p:sp>
        <p:nvSpPr>
          <p:cNvPr id="85001" name="Text Box 18"/>
          <p:cNvSpPr txBox="1">
            <a:spLocks noChangeArrowheads="1"/>
          </p:cNvSpPr>
          <p:nvPr/>
        </p:nvSpPr>
        <p:spPr bwMode="auto">
          <a:xfrm>
            <a:off x="114300" y="2873375"/>
            <a:ext cx="2447925" cy="914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>
                <a:cs typeface="Times New Roman" pitchFamily="18" charset="0"/>
              </a:rPr>
              <a:t>Самостоятельно </a:t>
            </a:r>
            <a:endParaRPr lang="ru-RU" sz="800"/>
          </a:p>
          <a:p>
            <a:pPr algn="ctr"/>
            <a:r>
              <a:rPr lang="ru-RU" sz="1400" b="1">
                <a:cs typeface="Times New Roman" pitchFamily="18" charset="0"/>
              </a:rPr>
              <a:t>согласно плана профкома</a:t>
            </a:r>
            <a:endParaRPr lang="ru-RU"/>
          </a:p>
        </p:txBody>
      </p:sp>
      <p:sp>
        <p:nvSpPr>
          <p:cNvPr id="85002" name="Text Box 17"/>
          <p:cNvSpPr txBox="1">
            <a:spLocks noChangeArrowheads="1"/>
          </p:cNvSpPr>
          <p:nvPr/>
        </p:nvSpPr>
        <p:spPr bwMode="auto">
          <a:xfrm>
            <a:off x="2828925" y="2822575"/>
            <a:ext cx="3524250" cy="760413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>
                <a:cs typeface="Times New Roman" pitchFamily="18" charset="0"/>
              </a:rPr>
              <a:t>Участвуют в периодическом контроле совместно с должностными лицами нанимателя </a:t>
            </a:r>
            <a:endParaRPr lang="ru-RU"/>
          </a:p>
        </p:txBody>
      </p:sp>
      <p:sp>
        <p:nvSpPr>
          <p:cNvPr id="85003" name="Text Box 16"/>
          <p:cNvSpPr txBox="1">
            <a:spLocks noChangeArrowheads="1"/>
          </p:cNvSpPr>
          <p:nvPr/>
        </p:nvSpPr>
        <p:spPr bwMode="auto">
          <a:xfrm>
            <a:off x="6642100" y="2922588"/>
            <a:ext cx="2609850" cy="500062"/>
          </a:xfrm>
          <a:prstGeom prst="rect">
            <a:avLst/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>
                <a:cs typeface="Times New Roman" pitchFamily="18" charset="0"/>
              </a:rPr>
              <a:t>Участвуют в аудите СУОТ</a:t>
            </a:r>
            <a:endParaRPr lang="ru-RU"/>
          </a:p>
        </p:txBody>
      </p:sp>
      <p:sp>
        <p:nvSpPr>
          <p:cNvPr id="85004" name="Text Box 15"/>
          <p:cNvSpPr txBox="1">
            <a:spLocks noChangeArrowheads="1"/>
          </p:cNvSpPr>
          <p:nvPr/>
        </p:nvSpPr>
        <p:spPr bwMode="auto">
          <a:xfrm>
            <a:off x="6975475" y="457200"/>
            <a:ext cx="2168525" cy="18208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Участвует в совместных действиях  по </a:t>
            </a:r>
            <a:r>
              <a:rPr lang="ru-RU" sz="1200" b="1" dirty="0" err="1" smtClean="0">
                <a:solidFill>
                  <a:srgbClr val="000000"/>
                </a:solidFill>
                <a:cs typeface="Times New Roman" pitchFamily="18" charset="0"/>
              </a:rPr>
              <a:t>обеспечени</a:t>
            </a:r>
            <a:endParaRPr lang="ru-RU" sz="12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ю </a:t>
            </a: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требований по охране труда, предупреждению производственного травматизма , а также в проведении проверок состояния условий труда</a:t>
            </a:r>
            <a:endParaRPr lang="ru-RU" dirty="0"/>
          </a:p>
        </p:txBody>
      </p:sp>
      <p:sp>
        <p:nvSpPr>
          <p:cNvPr id="85005" name="Text Box 14"/>
          <p:cNvSpPr txBox="1">
            <a:spLocks noChangeArrowheads="1"/>
          </p:cNvSpPr>
          <p:nvPr/>
        </p:nvSpPr>
        <p:spPr bwMode="auto">
          <a:xfrm>
            <a:off x="5148064" y="4932363"/>
            <a:ext cx="3767336" cy="1625599"/>
          </a:xfrm>
          <a:prstGeom prst="rect">
            <a:avLst/>
          </a:prstGeom>
          <a:solidFill>
            <a:srgbClr val="E0DFE3"/>
          </a:solidFill>
          <a:ln w="63500" cmpd="thickThin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 dirty="0">
                <a:cs typeface="Times New Roman" pitchFamily="18" charset="0"/>
              </a:rPr>
              <a:t>Техническая инспекция ФПБ назначает проверку и выдает представление по устранению </a:t>
            </a:r>
            <a:r>
              <a:rPr lang="ru-RU" sz="1400" b="1" dirty="0" smtClean="0">
                <a:cs typeface="Times New Roman" pitchFamily="18" charset="0"/>
              </a:rPr>
              <a:t>нарушений законодательства </a:t>
            </a:r>
            <a:r>
              <a:rPr lang="ru-RU" sz="1400" b="1" dirty="0">
                <a:cs typeface="Times New Roman" pitchFamily="18" charset="0"/>
              </a:rPr>
              <a:t>об охране труда  </a:t>
            </a:r>
            <a:r>
              <a:rPr lang="ru-RU" sz="1400" b="1" dirty="0" smtClean="0">
                <a:cs typeface="Times New Roman" pitchFamily="18" charset="0"/>
              </a:rPr>
              <a:t>нанимателю.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cs typeface="Times New Roman" pitchFamily="18" charset="0"/>
              </a:rPr>
              <a:t>При невыполнении, обращается в прокуратуру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5006" name="Text Box 13"/>
          <p:cNvSpPr txBox="1">
            <a:spLocks noChangeArrowheads="1"/>
          </p:cNvSpPr>
          <p:nvPr/>
        </p:nvSpPr>
        <p:spPr bwMode="auto">
          <a:xfrm>
            <a:off x="-22225" y="596900"/>
            <a:ext cx="2419350" cy="16811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300" b="1" dirty="0">
                <a:solidFill>
                  <a:srgbClr val="000000"/>
                </a:solidFill>
                <a:cs typeface="Times New Roman" pitchFamily="18" charset="0"/>
              </a:rPr>
              <a:t>Участвует в разработке СУОТ, раздела об охране труда коллективного договора, планов мероприятий по улучшению условий и охраны труда</a:t>
            </a:r>
            <a:endParaRPr lang="ru-RU" dirty="0"/>
          </a:p>
        </p:txBody>
      </p:sp>
      <p:sp>
        <p:nvSpPr>
          <p:cNvPr id="85007" name="Text Box 12"/>
          <p:cNvSpPr txBox="1">
            <a:spLocks noChangeArrowheads="1"/>
          </p:cNvSpPr>
          <p:nvPr/>
        </p:nvSpPr>
        <p:spPr bwMode="auto">
          <a:xfrm>
            <a:off x="2949575" y="3787775"/>
            <a:ext cx="3692525" cy="793353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 dirty="0">
                <a:cs typeface="Times New Roman" pitchFamily="18" charset="0"/>
              </a:rPr>
              <a:t>При выявлении нарушений может выдавать рекомендации по их устранению </a:t>
            </a:r>
            <a:endParaRPr lang="ru-RU" dirty="0"/>
          </a:p>
        </p:txBody>
      </p:sp>
      <p:sp>
        <p:nvSpPr>
          <p:cNvPr id="85008" name="Text Box 11"/>
          <p:cNvSpPr txBox="1">
            <a:spLocks noChangeArrowheads="1"/>
          </p:cNvSpPr>
          <p:nvPr/>
        </p:nvSpPr>
        <p:spPr bwMode="auto">
          <a:xfrm>
            <a:off x="533400" y="4932364"/>
            <a:ext cx="4470648" cy="728662"/>
          </a:xfrm>
          <a:prstGeom prst="rect">
            <a:avLst/>
          </a:prstGeom>
          <a:solidFill>
            <a:srgbClr val="E0DFE3"/>
          </a:solidFill>
          <a:ln w="63500" cmpd="thickThin">
            <a:solidFill>
              <a:srgbClr val="C050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 dirty="0">
                <a:cs typeface="Times New Roman" pitchFamily="18" charset="0"/>
              </a:rPr>
              <a:t>При невыполнении нанимателем рекомендаций, обращается в техническую инспекцию труда ФПБ </a:t>
            </a:r>
            <a:endParaRPr lang="ru-RU" dirty="0"/>
          </a:p>
        </p:txBody>
      </p:sp>
      <p:sp>
        <p:nvSpPr>
          <p:cNvPr id="85009" name="Line 10"/>
          <p:cNvSpPr>
            <a:spLocks noChangeShapeType="1"/>
          </p:cNvSpPr>
          <p:nvPr/>
        </p:nvSpPr>
        <p:spPr bwMode="auto">
          <a:xfrm flipH="1">
            <a:off x="4711700" y="2020888"/>
            <a:ext cx="2679700" cy="514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10" name="Line 9"/>
          <p:cNvSpPr>
            <a:spLocks noChangeShapeType="1"/>
          </p:cNvSpPr>
          <p:nvPr/>
        </p:nvSpPr>
        <p:spPr bwMode="auto">
          <a:xfrm>
            <a:off x="1600200" y="2586038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11" name="Line 8"/>
          <p:cNvSpPr>
            <a:spLocks noChangeShapeType="1"/>
          </p:cNvSpPr>
          <p:nvPr/>
        </p:nvSpPr>
        <p:spPr bwMode="auto">
          <a:xfrm>
            <a:off x="7429500" y="2536825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12" name="Line 7"/>
          <p:cNvSpPr>
            <a:spLocks noChangeShapeType="1"/>
          </p:cNvSpPr>
          <p:nvPr/>
        </p:nvSpPr>
        <p:spPr bwMode="auto">
          <a:xfrm>
            <a:off x="4686300" y="2586038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13" name="Line 6"/>
          <p:cNvSpPr>
            <a:spLocks noChangeShapeType="1"/>
          </p:cNvSpPr>
          <p:nvPr/>
        </p:nvSpPr>
        <p:spPr bwMode="auto">
          <a:xfrm flipH="1">
            <a:off x="1965325" y="757238"/>
            <a:ext cx="523875" cy="428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14" name="Line 5"/>
          <p:cNvSpPr>
            <a:spLocks noChangeShapeType="1"/>
          </p:cNvSpPr>
          <p:nvPr/>
        </p:nvSpPr>
        <p:spPr bwMode="auto">
          <a:xfrm>
            <a:off x="1965325" y="3325813"/>
            <a:ext cx="1885950" cy="687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15" name="Line 4"/>
          <p:cNvSpPr>
            <a:spLocks noChangeShapeType="1"/>
          </p:cNvSpPr>
          <p:nvPr/>
        </p:nvSpPr>
        <p:spPr bwMode="auto">
          <a:xfrm>
            <a:off x="4657109" y="3422650"/>
            <a:ext cx="0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16" name="Line 3"/>
          <p:cNvSpPr>
            <a:spLocks noChangeShapeType="1"/>
          </p:cNvSpPr>
          <p:nvPr/>
        </p:nvSpPr>
        <p:spPr bwMode="auto">
          <a:xfrm flipH="1">
            <a:off x="5803900" y="3217187"/>
            <a:ext cx="2381250" cy="782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17" name="Line 2"/>
          <p:cNvSpPr>
            <a:spLocks noChangeShapeType="1"/>
          </p:cNvSpPr>
          <p:nvPr/>
        </p:nvSpPr>
        <p:spPr bwMode="auto">
          <a:xfrm>
            <a:off x="4681182" y="4570499"/>
            <a:ext cx="5118" cy="4921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18" name="Line 1"/>
          <p:cNvSpPr>
            <a:spLocks noChangeShapeType="1"/>
          </p:cNvSpPr>
          <p:nvPr/>
        </p:nvSpPr>
        <p:spPr bwMode="auto">
          <a:xfrm>
            <a:off x="6975475" y="846138"/>
            <a:ext cx="320675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19" name="Rectangle 22"/>
          <p:cNvSpPr>
            <a:spLocks noChangeArrowheads="1"/>
          </p:cNvSpPr>
          <p:nvPr/>
        </p:nvSpPr>
        <p:spPr bwMode="auto">
          <a:xfrm>
            <a:off x="114300" y="23435"/>
            <a:ext cx="88011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cs typeface="Times New Roman" pitchFamily="18" charset="0"/>
              </a:rPr>
              <a:t>Система участия профсоюзов  контроле </a:t>
            </a:r>
            <a:r>
              <a:rPr lang="ru-RU" sz="2000" b="1" dirty="0" smtClean="0">
                <a:cs typeface="Times New Roman" pitchFamily="18" charset="0"/>
              </a:rPr>
              <a:t>в учреждении</a:t>
            </a:r>
          </a:p>
          <a:p>
            <a:pPr algn="ctr"/>
            <a:endParaRPr lang="ru-RU" sz="2000" b="1" dirty="0" smtClean="0">
              <a:cs typeface="Times New Roman" pitchFamily="18" charset="0"/>
            </a:endParaRPr>
          </a:p>
          <a:p>
            <a:pPr algn="ctr"/>
            <a:endParaRPr lang="ru-RU" sz="800" b="1" dirty="0"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cs typeface="Times New Roman" pitchFamily="18" charset="0"/>
              </a:rPr>
              <a:t> </a:t>
            </a:r>
            <a:endParaRPr lang="ru-RU" sz="2000" b="1" dirty="0"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5020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5021" name="Line 2"/>
          <p:cNvSpPr>
            <a:spLocks noChangeShapeType="1"/>
          </p:cNvSpPr>
          <p:nvPr/>
        </p:nvSpPr>
        <p:spPr bwMode="auto">
          <a:xfrm>
            <a:off x="4906764" y="5487834"/>
            <a:ext cx="482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805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908390"/>
              </p:ext>
            </p:extLst>
          </p:nvPr>
        </p:nvGraphicFramePr>
        <p:xfrm>
          <a:off x="611188" y="620713"/>
          <a:ext cx="7921625" cy="607695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633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7395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Указ № 420 «О внесении изменений и дополнений в</a:t>
                      </a:r>
                      <a:r>
                        <a:rPr lang="ru-RU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ирективу №1 Президента Республики Беларусь»</a:t>
                      </a:r>
                      <a:endParaRPr lang="ru-RU" sz="2400" dirty="0"/>
                    </a:p>
                  </a:txBody>
                  <a:tcPr marL="50293" marR="50293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50293" marR="50293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9555">
                <a:tc>
                  <a:txBody>
                    <a:bodyPr/>
                    <a:lstStyle/>
                    <a:p>
                      <a:endParaRPr lang="ru-RU" sz="1800" i="0" dirty="0" smtClean="0">
                        <a:solidFill>
                          <a:schemeClr val="lt1"/>
                        </a:solidFill>
                      </a:endParaRPr>
                    </a:p>
                    <a:p>
                      <a:pPr algn="ctr"/>
                      <a:r>
                        <a:rPr lang="ru-RU" sz="2600" i="1" dirty="0" smtClean="0">
                          <a:solidFill>
                            <a:schemeClr val="tx1"/>
                          </a:solidFill>
                        </a:rPr>
                        <a:t>             </a:t>
                      </a:r>
                      <a:r>
                        <a:rPr lang="ru-RU" sz="2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В целях  повышения эффективности  общественного контроля за соблюдением производственно-технологической дисциплины и безопасности производственной деятельности</a:t>
                      </a:r>
                    </a:p>
                    <a:p>
                      <a:pPr algn="ctr"/>
                      <a:r>
                        <a:rPr lang="ru-RU" sz="2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1" i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региональном уровне </a:t>
                      </a:r>
                    </a:p>
                    <a:p>
                      <a:pPr algn="ctr"/>
                      <a:r>
                        <a:rPr lang="ru-RU" sz="2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введены при районных объединениях </a:t>
                      </a:r>
                    </a:p>
                    <a:p>
                      <a:pPr algn="ctr"/>
                      <a:r>
                        <a:rPr lang="ru-RU" sz="2600" b="1" i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внештатные профсоюзные инспекторы</a:t>
                      </a:r>
                    </a:p>
                    <a:p>
                      <a:pPr algn="ctr"/>
                      <a:r>
                        <a:rPr lang="ru-RU" sz="2600" b="1" i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охране труда </a:t>
                      </a:r>
                    </a:p>
                    <a:p>
                      <a:pPr algn="ctr"/>
                      <a:r>
                        <a:rPr lang="ru-RU" sz="2600" b="1" i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закреплены за районами технические инспекторы </a:t>
                      </a:r>
                      <a:endParaRPr lang="ru-RU" sz="2600" i="1" u="sng" dirty="0">
                        <a:solidFill>
                          <a:schemeClr val="tx1"/>
                        </a:solidFill>
                      </a:endParaRPr>
                    </a:p>
                  </a:txBody>
                  <a:tcPr marL="50293" marR="50293" marT="0" marB="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50293" marR="5029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8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" y="188640"/>
            <a:ext cx="9082689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43656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i="1" dirty="0" smtClean="0">
                <a:latin typeface="Garamond" pitchFamily="18" charset="0"/>
              </a:rPr>
              <a:t/>
            </a:r>
            <a:br>
              <a:rPr lang="ru-RU" sz="2800" b="1" i="1" dirty="0" smtClean="0">
                <a:latin typeface="Garamond" pitchFamily="18" charset="0"/>
              </a:rPr>
            </a:br>
            <a:r>
              <a:rPr lang="ru-RU" sz="2800" b="1" i="1" dirty="0" smtClean="0">
                <a:latin typeface="Garamond" pitchFamily="18" charset="0"/>
              </a:rPr>
              <a:t/>
            </a:r>
            <a:br>
              <a:rPr lang="ru-RU" sz="2800" b="1" i="1" dirty="0" smtClean="0">
                <a:latin typeface="Garamond" pitchFamily="18" charset="0"/>
              </a:rPr>
            </a:br>
            <a:r>
              <a:rPr lang="ru-RU" sz="2800" b="1" i="1" dirty="0" smtClean="0">
                <a:latin typeface="Garamond" pitchFamily="18" charset="0"/>
              </a:rPr>
              <a:t/>
            </a:r>
            <a:br>
              <a:rPr lang="ru-RU" sz="2800" b="1" i="1" dirty="0" smtClean="0">
                <a:latin typeface="Garamond" pitchFamily="18" charset="0"/>
              </a:rPr>
            </a:br>
            <a:r>
              <a:rPr lang="ru-RU" sz="4000" b="1" i="1" u="sng" dirty="0" smtClean="0">
                <a:latin typeface="Garamond" pitchFamily="18" charset="0"/>
              </a:rPr>
              <a:t>20</a:t>
            </a:r>
            <a:r>
              <a:rPr lang="en-US" sz="4000" b="1" i="1" u="sng" dirty="0" smtClean="0">
                <a:latin typeface="Garamond" pitchFamily="18" charset="0"/>
              </a:rPr>
              <a:t>2</a:t>
            </a:r>
            <a:r>
              <a:rPr lang="ru-RU" sz="3600" b="1" i="1" u="sng" dirty="0" smtClean="0">
                <a:solidFill>
                  <a:srgbClr val="002060"/>
                </a:solidFill>
                <a:latin typeface="Garamond" pitchFamily="18" charset="0"/>
              </a:rPr>
              <a:t>По </a:t>
            </a:r>
            <a:r>
              <a:rPr lang="ru-RU" sz="3600" b="1" i="1" u="sng" dirty="0">
                <a:solidFill>
                  <a:srgbClr val="002060"/>
                </a:solidFill>
                <a:latin typeface="Garamond" pitchFamily="18" charset="0"/>
              </a:rPr>
              <a:t>области </a:t>
            </a:r>
            <a:r>
              <a:rPr lang="ru-RU" sz="3600" b="1" i="1" u="sng" dirty="0" smtClean="0">
                <a:solidFill>
                  <a:srgbClr val="002060"/>
                </a:solidFill>
                <a:latin typeface="Garamond" pitchFamily="18" charset="0"/>
              </a:rPr>
              <a:t>2021г</a:t>
            </a:r>
            <a:r>
              <a:rPr lang="ru-RU" sz="3600" b="1" i="1" u="sng" dirty="0">
                <a:solidFill>
                  <a:srgbClr val="002060"/>
                </a:solidFill>
                <a:latin typeface="Garamond" pitchFamily="18" charset="0"/>
              </a:rPr>
              <a:t>./</a:t>
            </a:r>
            <a:r>
              <a:rPr lang="ru-RU" sz="3600" b="1" i="1" u="sng" dirty="0" smtClean="0">
                <a:solidFill>
                  <a:srgbClr val="002060"/>
                </a:solidFill>
                <a:latin typeface="Garamond" pitchFamily="18" charset="0"/>
              </a:rPr>
              <a:t>2020г</a:t>
            </a:r>
            <a:r>
              <a:rPr lang="ru-RU" sz="3600" b="1" i="1" u="sng" dirty="0">
                <a:solidFill>
                  <a:srgbClr val="002060"/>
                </a:solidFill>
                <a:latin typeface="Garamond" pitchFamily="18" charset="0"/>
              </a:rPr>
              <a:t>.</a:t>
            </a:r>
            <a:br>
              <a:rPr lang="ru-RU" sz="3600" b="1" i="1" u="sng" dirty="0">
                <a:solidFill>
                  <a:srgbClr val="002060"/>
                </a:solidFill>
                <a:latin typeface="Garamond" pitchFamily="18" charset="0"/>
              </a:rPr>
            </a:br>
            <a:r>
              <a:rPr lang="ru-RU" sz="3600" b="1" i="1" u="sng" dirty="0" smtClean="0">
                <a:latin typeface="Garamond" pitchFamily="18" charset="0"/>
              </a:rPr>
              <a:t>/20</a:t>
            </a:r>
            <a:r>
              <a:rPr lang="ru-RU" sz="3600" b="1" i="1" dirty="0" smtClean="0">
                <a:solidFill>
                  <a:srgbClr val="C00000"/>
                </a:solidFill>
                <a:latin typeface="Garamond" pitchFamily="18" charset="0"/>
              </a:rPr>
              <a:t>Погибших  20/15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;  тяж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. исход 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78/78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/>
            </a:r>
            <a:b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</a:br>
            <a:r>
              <a:rPr lang="ru-RU" sz="3600" b="1" i="1" u="sng" dirty="0">
                <a:latin typeface="Garamond" pitchFamily="18" charset="0"/>
              </a:rPr>
              <a:t>По </a:t>
            </a:r>
            <a:r>
              <a:rPr lang="ru-RU" sz="4000" b="1" i="1" u="sng" dirty="0" err="1" smtClean="0">
                <a:solidFill>
                  <a:srgbClr val="002060"/>
                </a:solidFill>
                <a:latin typeface="Garamond" pitchFamily="18" charset="0"/>
              </a:rPr>
              <a:t>По</a:t>
            </a:r>
            <a:r>
              <a:rPr lang="ru-RU" sz="4000" b="1" i="1" u="sng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sz="4000" b="1" i="1" u="sng" dirty="0">
                <a:solidFill>
                  <a:srgbClr val="002060"/>
                </a:solidFill>
                <a:latin typeface="Garamond" pitchFamily="18" charset="0"/>
              </a:rPr>
              <a:t>области </a:t>
            </a:r>
            <a:r>
              <a:rPr lang="ru-RU" sz="4000" b="1" i="1" u="sng" dirty="0" smtClean="0">
                <a:solidFill>
                  <a:srgbClr val="002060"/>
                </a:solidFill>
                <a:latin typeface="Garamond" pitchFamily="18" charset="0"/>
              </a:rPr>
              <a:t> за 9 мес. 2022г</a:t>
            </a:r>
            <a:r>
              <a:rPr lang="ru-RU" sz="4000" b="1" i="1" u="sng" dirty="0">
                <a:solidFill>
                  <a:srgbClr val="002060"/>
                </a:solidFill>
                <a:latin typeface="Garamond" pitchFamily="18" charset="0"/>
              </a:rPr>
              <a:t>./</a:t>
            </a:r>
            <a:r>
              <a:rPr lang="ru-RU" sz="4000" b="1" i="1" u="sng" dirty="0" smtClean="0">
                <a:solidFill>
                  <a:srgbClr val="002060"/>
                </a:solidFill>
                <a:latin typeface="Garamond" pitchFamily="18" charset="0"/>
              </a:rPr>
              <a:t>2021г</a:t>
            </a:r>
            <a:r>
              <a:rPr lang="ru-RU" sz="4000" b="1" i="1" u="sng" dirty="0">
                <a:solidFill>
                  <a:srgbClr val="002060"/>
                </a:solidFill>
                <a:latin typeface="Garamond" pitchFamily="18" charset="0"/>
              </a:rPr>
              <a:t>.</a:t>
            </a:r>
            <a:br>
              <a:rPr lang="ru-RU" sz="4000" b="1" i="1" u="sng" dirty="0">
                <a:solidFill>
                  <a:srgbClr val="002060"/>
                </a:solidFill>
                <a:latin typeface="Garamond" pitchFamily="18" charset="0"/>
              </a:rPr>
            </a:br>
            <a:r>
              <a:rPr lang="ru-RU" sz="4000" b="1" i="1" u="sng" dirty="0">
                <a:latin typeface="Garamond" pitchFamily="18" charset="0"/>
              </a:rPr>
              <a:t>/20</a:t>
            </a:r>
            <a:r>
              <a:rPr lang="ru-RU" sz="4000" b="1" i="1" dirty="0">
                <a:solidFill>
                  <a:srgbClr val="C00000"/>
                </a:solidFill>
                <a:latin typeface="Garamond" pitchFamily="18" charset="0"/>
              </a:rPr>
              <a:t>Погибших  </a:t>
            </a:r>
            <a:r>
              <a:rPr lang="ru-RU" sz="6700" b="1" i="1" dirty="0" smtClean="0">
                <a:solidFill>
                  <a:srgbClr val="C00000"/>
                </a:solidFill>
                <a:latin typeface="Garamond" pitchFamily="18" charset="0"/>
              </a:rPr>
              <a:t>12</a:t>
            </a:r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>/10 </a:t>
            </a: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тяж. исход  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47/60</a:t>
            </a: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/>
            </a:r>
            <a:br>
              <a:rPr lang="ru-RU" sz="4000" b="1" i="1" dirty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</a:br>
            <a:r>
              <a:rPr lang="ru-RU" sz="6000" b="1" i="1" dirty="0">
                <a:solidFill>
                  <a:srgbClr val="FF0000"/>
                </a:solidFill>
                <a:latin typeface="Garamond" pitchFamily="18" charset="0"/>
              </a:rPr>
              <a:t>5</a:t>
            </a:r>
            <a:r>
              <a:rPr lang="ru-RU" sz="6000" b="1" i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>человек погибли </a:t>
            </a:r>
            <a:r>
              <a:rPr lang="ru-RU" sz="3600" b="1" i="1" dirty="0" smtClean="0">
                <a:solidFill>
                  <a:srgbClr val="C00000"/>
                </a:solidFill>
                <a:latin typeface="Garamond" pitchFamily="18" charset="0"/>
              </a:rPr>
              <a:t>в алкогольном состоянии!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 </a:t>
            </a:r>
            <a:b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</a:br>
            <a:r>
              <a:rPr lang="ru-RU" sz="4000" b="1" i="1" u="sng" dirty="0" smtClean="0">
                <a:latin typeface="Garamond" pitchFamily="18" charset="0"/>
              </a:rPr>
              <a:t>По Республике</a:t>
            </a:r>
            <a:r>
              <a:rPr lang="ru-RU" sz="4000" b="1" i="1" u="sng" dirty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4000" b="1" i="1" u="sng" dirty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4000" b="1" i="1" u="sng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4000" b="1" i="1" u="sng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Garamond" pitchFamily="18" charset="0"/>
              </a:rPr>
            </a:br>
            <a:endParaRPr lang="ru-RU" sz="3600" b="1" i="1" dirty="0" smtClean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61048"/>
            <a:ext cx="6048672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060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843775"/>
              </p:ext>
            </p:extLst>
          </p:nvPr>
        </p:nvGraphicFramePr>
        <p:xfrm>
          <a:off x="611188" y="620713"/>
          <a:ext cx="7921625" cy="619875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633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73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ОБЩИМИ УСИЛИЯМИ СФОРМИРОВАТЬ ПОЗИТИВНУЮ КУЛЬТУРУ ОХРАНЫ ТРУДА </a:t>
                      </a:r>
                      <a:endParaRPr lang="ru-RU" sz="2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 marL="50293" marR="50293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50293" marR="50293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9555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pPr marL="514350" indent="-514350" algn="ctr">
                        <a:buAutoNum type="arabicParenR"/>
                      </a:pPr>
                      <a:r>
                        <a:rPr lang="ru-RU" sz="40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 УБЕЖДЕНИЯ -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ФОРМИРОВАНИЯ   ПОЗИТИВНОЙ КУЛЬТУРЫ ОХРАНЫ ТРУДА ЧЕРЕЗ ПОДДЕРЖКУ И ПРОДВИЖЕНИЕ КОНЦЕПЦИИ «НУЛЕВОГО ТРАВМАТИЗМА» </a:t>
                      </a:r>
                    </a:p>
                    <a:p>
                      <a:pPr marL="0" indent="0" algn="l">
                        <a:buNone/>
                      </a:pPr>
                      <a:endParaRPr lang="ru-RU" sz="26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40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МЕТОД ПРИНУЖДЕНИЯ -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2600" i="0" dirty="0" smtClean="0">
                          <a:solidFill>
                            <a:schemeClr val="tx1"/>
                          </a:solidFill>
                        </a:rPr>
                        <a:t>ПОВЫШЕНИЕ ОТВЕТСТВЕННОСТИ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2600" i="0" dirty="0" smtClean="0">
                          <a:solidFill>
                            <a:schemeClr val="tx1"/>
                          </a:solidFill>
                        </a:rPr>
                        <a:t>И ЭФФЕКТИВНОСТИ КОНТРОЛЯ </a:t>
                      </a:r>
                      <a:endParaRPr lang="ru-RU" sz="2600" i="0" dirty="0">
                        <a:solidFill>
                          <a:schemeClr val="tx1"/>
                        </a:solidFill>
                      </a:endParaRPr>
                    </a:p>
                  </a:txBody>
                  <a:tcPr marL="50293" marR="50293" marT="0" marB="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50293" marR="5029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3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Рисунок 6" descr="D:\Документы для работы ГТИТ ФПБ\Травматизм\Информация и фото\Фото\нулевой травматизм\w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0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AD8A5-6528-4972-9B36-7AF572DA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u="sng" dirty="0">
                <a:solidFill>
                  <a:srgbClr val="FF0000"/>
                </a:solidFill>
              </a:rPr>
              <a:t>ОБЩИМИ УСИЛИЯМИ СФОРМИРОВАТЬ ПОЗИТИВНУЮ КУЛЬТУРУ ОХРАНЫ ТРУДА 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C2DCE2-E81D-478B-8AC4-82962F04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e-BY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1-й шаг. Начало взаимодействия</a:t>
            </a:r>
          </a:p>
          <a:p>
            <a:pPr marL="0" indent="0">
              <a:buNone/>
            </a:pPr>
            <a:r>
              <a:rPr lang="be-BY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Инициатива </a:t>
            </a:r>
            <a:r>
              <a:rPr lang="be-BY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«сверху»: регулярное обсуждение вопросов ОТ в ходе планерок, совещаний, собраний коллектива*</a:t>
            </a:r>
          </a:p>
          <a:p>
            <a:endParaRPr lang="be-BY" sz="18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e-BY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* </a:t>
            </a:r>
            <a:r>
              <a:rPr lang="be-BY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1-е правило концепции «Нулевой травматизм»: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«Стать лидером – показать приверженность принципам».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be-BY" sz="1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97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AD8A5-6528-4972-9B36-7AF572DA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u="sng" dirty="0">
                <a:solidFill>
                  <a:srgbClr val="FF0000"/>
                </a:solidFill>
              </a:rPr>
              <a:t>ОБЩИМИ УСИЛИЯМИ СФОРМИРОВАТЬ ПОЗИТИВНУЮ КУЛЬТУРУ ОХРАНЫ ТРУДА 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C2DCE2-E81D-478B-8AC4-82962F04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844824"/>
            <a:ext cx="7408333" cy="4824536"/>
          </a:xfr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be-BY" sz="1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r>
              <a:rPr lang="ru-RU" sz="1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 шаг. Продолжение взаимодействия. Совместное выявление проблем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Подсказки </a:t>
            </a:r>
            <a:r>
              <a:rPr lang="ru-RU" sz="1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проблемах «снизу»: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</a:t>
            </a:r>
            <a:r>
              <a:rPr lang="ru-RU" sz="1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личные </a:t>
            </a:r>
            <a:r>
              <a:rPr lang="ru-RU" sz="1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беседы с </a:t>
            </a:r>
            <a:r>
              <a:rPr lang="ru-RU" sz="1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работниками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собрания </a:t>
            </a:r>
            <a:r>
              <a:rPr lang="ru-RU" sz="1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трудового </a:t>
            </a:r>
            <a:r>
              <a:rPr lang="ru-RU" sz="1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коллектива/  	   профсоюзные </a:t>
            </a:r>
            <a:r>
              <a:rPr lang="ru-RU" sz="1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собрания и т. д.</a:t>
            </a:r>
          </a:p>
          <a:p>
            <a:pPr marL="0" indent="0" algn="ctr">
              <a:buNone/>
            </a:pPr>
            <a:endParaRPr lang="ru-RU" sz="1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8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AD8A5-6528-4972-9B36-7AF572DA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>
                <a:solidFill>
                  <a:srgbClr val="FF0000"/>
                </a:solidFill>
              </a:rPr>
              <a:t>ОБЩИМИ УСИЛИЯМИ СФОРМИРОВАТЬ ПОЗИТИВНУЮ КУЛЬТУРУ ОХРАНЫ ТРУДА </a:t>
            </a: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C2DCE2-E81D-478B-8AC4-82962F04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3-й шаг. Поиск вариантов решений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точки зрения заинтересованности важно, чтобы члены коллектива могли не только обозначить проблемы, но и сами предложить варианты их решения </a:t>
            </a:r>
            <a:endParaRPr lang="ru-RU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Каналы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обратной связи: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личные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беседы,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соцсетях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собрания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46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AD8A5-6528-4972-9B36-7AF572DA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ОБЩИМИ </a:t>
            </a:r>
            <a:r>
              <a:rPr lang="ru-RU" sz="3200" b="1" u="sng" dirty="0">
                <a:solidFill>
                  <a:srgbClr val="FF0000"/>
                </a:solidFill>
              </a:rPr>
              <a:t>УСИЛИЯМИ СФОРМИРОВАТЬ ПОЗИТИВНУЮ КУЛЬТУРУ ОХРАНЫ ТРУДА 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C2DCE2-E81D-478B-8AC4-82962F04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17109"/>
            <a:ext cx="7886699" cy="4549347"/>
          </a:xfr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4-й шаг. Распространение информации о решениях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любом случае информацию о решениях необходимо донести до коллектива</a:t>
            </a: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Каналы связи: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 на доске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объявлений, сайт организации, рассылка по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соцсетям, собрания.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23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AD8A5-6528-4972-9B36-7AF572DA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u="sng" dirty="0">
                <a:solidFill>
                  <a:srgbClr val="FF0000"/>
                </a:solidFill>
              </a:rPr>
              <a:t>ОБЩИМИ УСИЛИЯМИ СФОРМИРОВАТЬ ПОЗИТИВНУЮ КУЛЬТУРУ ОХРАНЫ ТРУДА 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C2DCE2-E81D-478B-8AC4-82962F04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17109"/>
            <a:ext cx="7886699" cy="4549347"/>
          </a:xfr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РЕГУЛЯРНОСТЬ =</a:t>
            </a:r>
          </a:p>
          <a:p>
            <a:pPr marL="0" indent="0">
              <a:buNone/>
            </a:pP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ЗАИНТЕРЕСОВАННОСТЬ =</a:t>
            </a:r>
          </a:p>
          <a:p>
            <a:pPr marL="0" indent="0">
              <a:buNone/>
            </a:pP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                      ВОВЛЕЧЕННОСТЬ</a:t>
            </a:r>
            <a:endParaRPr lang="ru-RU" sz="4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725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5197</TotalTime>
  <Words>664</Words>
  <Application>Microsoft Office PowerPoint</Application>
  <PresentationFormat>Экран (4:3)</PresentationFormat>
  <Paragraphs>169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</vt:lpstr>
      <vt:lpstr>Franklin Gothic Book</vt:lpstr>
      <vt:lpstr>Garamond</vt:lpstr>
      <vt:lpstr>Perpetua</vt:lpstr>
      <vt:lpstr>Symbol</vt:lpstr>
      <vt:lpstr>Times New Roman</vt:lpstr>
      <vt:lpstr>Волна</vt:lpstr>
      <vt:lpstr>Презентация PowerPoint</vt:lpstr>
      <vt:lpstr>   202По области 2021г./2020г. /20Погибших  20/15;  тяж. исход  78/78 По По области  за 9 мес. 2022г./2021г. /20Погибших  12/10 тяж. исход  47/60 5 человек погибли в алкогольном состоянии!   По Республике       </vt:lpstr>
      <vt:lpstr>Презентация PowerPoint</vt:lpstr>
      <vt:lpstr>Презентация PowerPoint</vt:lpstr>
      <vt:lpstr>ОБЩИМИ УСИЛИЯМИ СФОРМИРОВАТЬ ПОЗИТИВНУЮ КУЛЬТУРУ ОХРАНЫ ТРУДА  </vt:lpstr>
      <vt:lpstr>ОБЩИМИ УСИЛИЯМИ СФОРМИРОВАТЬ ПОЗИТИВНУЮ КУЛЬТУРУ ОХРАНЫ ТРУДА  </vt:lpstr>
      <vt:lpstr>ОБЩИМИ УСИЛИЯМИ СФОРМИРОВАТЬ ПОЗИТИВНУЮ КУЛЬТУРУ ОХРАНЫ ТРУДА  </vt:lpstr>
      <vt:lpstr>ОБЩИМИ УСИЛИЯМИ СФОРМИРОВАТЬ ПОЗИТИВНУЮ КУЛЬТУРУ ОХРАНЫ ТРУДА  </vt:lpstr>
      <vt:lpstr>ОБЩИМИ УСИЛИЯМИ СФОРМИРОВАТЬ ПОЗИТИВНУЮ КУЛЬТУРУ ОХРАНЫ ТРУДА  </vt:lpstr>
      <vt:lpstr>ОБЩИМИ УСИЛИЯМИ СФОРМИРОВАТЬ ПОЗИТИВНУЮ КУЛЬТУРУ ОХРАНЫ ТРУДА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GOOP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Постановление  Совета Министров  Республики Беларусь №127  «О создании условий для питания работников»</dc:title>
  <dc:creator>Елена</dc:creator>
  <cp:lastModifiedBy>User</cp:lastModifiedBy>
  <cp:revision>243</cp:revision>
  <cp:lastPrinted>2019-05-21T05:02:31Z</cp:lastPrinted>
  <dcterms:created xsi:type="dcterms:W3CDTF">2013-11-12T06:41:02Z</dcterms:created>
  <dcterms:modified xsi:type="dcterms:W3CDTF">2022-10-17T12:30:11Z</dcterms:modified>
</cp:coreProperties>
</file>